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8" r:id="rId2"/>
    <p:sldId id="276" r:id="rId3"/>
    <p:sldId id="277" r:id="rId4"/>
    <p:sldId id="278" r:id="rId5"/>
    <p:sldId id="274" r:id="rId6"/>
    <p:sldId id="272" r:id="rId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isa Herrmann" initials="giz" lastIdx="3" clrIdx="0"/>
  <p:cmAuthor id="1" name="Magdanz, Janina GIZ" initials="MJG" lastIdx="2" clrIdx="1">
    <p:extLst/>
  </p:cmAuthor>
  <p:cmAuthor id="2" name="Oscar Zarzo Fuertes" initials="giz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CD9B9-EC1E-4D8F-BF27-E997B3598976}" type="datetimeFigureOut">
              <a:rPr lang="de-DE" smtClean="0"/>
              <a:t>20.06.2019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900E90-3B6D-44CC-AD2C-AFB5436E26C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7020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900E90-3B6D-44CC-AD2C-AFB5436E26C1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6376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20.06.2019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04663"/>
            <a:ext cx="2924237" cy="705331"/>
          </a:xfrm>
          <a:prstGeom prst="rect">
            <a:avLst/>
          </a:prstGeom>
        </p:spPr>
      </p:pic>
      <p:pic>
        <p:nvPicPr>
          <p:cNvPr id="13" name="Grafik 12" descr="C:\Users\orschu_kir\AppData\Local\Microsoft\Windows\Temporary Internet Files\Content.Word\BMUB_Office_en_on behalf.jpg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833" y="5588045"/>
            <a:ext cx="2320290" cy="124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rafik 13" descr="GIZ-Logo mit Bezeichnung.JPG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21" b="19386"/>
          <a:stretch>
            <a:fillRect/>
          </a:stretch>
        </p:blipFill>
        <p:spPr>
          <a:xfrm>
            <a:off x="4421873" y="5825432"/>
            <a:ext cx="2346960" cy="60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36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20.06.2019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914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20.06.2019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356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, Subhead,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Mastertitelformat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1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de-DE" noProof="0"/>
          </a:p>
        </p:txBody>
      </p:sp>
      <p:sp>
        <p:nvSpPr>
          <p:cNvPr id="7" name="Inhaltsplatzhalter 2"/>
          <p:cNvSpPr>
            <a:spLocks noGrp="1"/>
          </p:cNvSpPr>
          <p:nvPr>
            <p:ph idx="1" hasCustomPrompt="1"/>
          </p:nvPr>
        </p:nvSpPr>
        <p:spPr>
          <a:xfrm>
            <a:off x="684000" y="2448000"/>
            <a:ext cx="7776000" cy="3816000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Clr>
                <a:srgbClr val="C80F0F"/>
              </a:buClr>
              <a:buSzTx/>
              <a:buFontTx/>
              <a:buNone/>
              <a:tabLst>
                <a:tab pos="2190750" algn="l"/>
              </a:tabLst>
              <a:defRPr sz="1800" baseline="0"/>
            </a:lvl1pPr>
            <a:lvl2pPr marL="360000" indent="-360000">
              <a:buClr>
                <a:srgbClr val="C80F0F"/>
              </a:buClr>
              <a:buFont typeface="Arial" pitchFamily="34" charset="0"/>
              <a:buChar char="•"/>
              <a:defRPr sz="1800"/>
            </a:lvl2pPr>
            <a:lvl3pPr marL="720000">
              <a:defRPr sz="1800"/>
            </a:lvl3pPr>
            <a:lvl4pPr marL="1080000">
              <a:defRPr sz="1800" baseline="0"/>
            </a:lvl4pPr>
            <a:lvl5pPr marL="1440000">
              <a:defRPr sz="1800" baseline="0"/>
            </a:lvl5pPr>
            <a:lvl6pPr marL="1800000">
              <a:defRPr baseline="0"/>
            </a:lvl6pPr>
            <a:lvl7pPr marL="2160000">
              <a:defRPr baseline="0"/>
            </a:lvl7pPr>
            <a:lvl8pPr marL="2520000">
              <a:defRPr baseline="0"/>
            </a:lvl8pPr>
            <a:lvl9pPr marL="2880000">
              <a:defRPr/>
            </a:lvl9pPr>
          </a:lstStyle>
          <a:p>
            <a:pPr lvl="0"/>
            <a:r>
              <a:rPr lang="de-DE" noProof="0"/>
              <a:t>Text durch klicken hinzufügen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97767482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87008" cy="1143000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20.06.2019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5994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20.06.2019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2455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5698976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 smtClean="0"/>
              <a:t>Titel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20.06.2019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02" y="404663"/>
            <a:ext cx="2254798" cy="5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931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8700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20.06.2019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02" y="404663"/>
            <a:ext cx="2254798" cy="5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898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978896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20.06.2019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6" name="Grafik 5" descr="C:\Users\orschu_kir\AppData\Local\Microsoft\Windows\Temporary Internet Files\Content.Word\BMUB_Office_en_on behalf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5636" y="5613400"/>
            <a:ext cx="2320290" cy="124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 descr="GIZ-Logo mit Bezeichnung.JPG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21" b="19386"/>
          <a:stretch>
            <a:fillRect/>
          </a:stretch>
        </p:blipFill>
        <p:spPr>
          <a:xfrm>
            <a:off x="4473911" y="5873180"/>
            <a:ext cx="2346960" cy="60452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571" y="404663"/>
            <a:ext cx="3283929" cy="79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493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20.06.2019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02" y="404663"/>
            <a:ext cx="2254798" cy="5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342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20.06.2019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02" y="404663"/>
            <a:ext cx="2254798" cy="5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939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6B160-8062-4EE1-889A-57376F4D10F3}" type="datetimeFigureOut">
              <a:rPr lang="de-DE" smtClean="0"/>
              <a:pPr/>
              <a:t>20.06.2019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02" y="404663"/>
            <a:ext cx="2254798" cy="5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035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6B160-8062-4EE1-889A-57376F4D10F3}" type="datetimeFigureOut">
              <a:rPr lang="de-DE" smtClean="0"/>
              <a:pPr/>
              <a:t>20.06.2019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E05D8-4E17-4C8D-BFBC-91DAAF44B6EF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7588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9212" y="1891018"/>
            <a:ext cx="7772400" cy="1470025"/>
          </a:xfrm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Viet Nam:</a:t>
            </a:r>
            <a:endParaRPr lang="de-DE" sz="4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24032" y="2944227"/>
            <a:ext cx="8702760" cy="2438400"/>
          </a:xfrm>
        </p:spPr>
        <p:txBody>
          <a:bodyPr>
            <a:noAutofit/>
          </a:bodyPr>
          <a:lstStyle/>
          <a:p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Country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Side Event at SB50 |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 June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226" y="218813"/>
            <a:ext cx="2047950" cy="1100081"/>
          </a:xfrm>
          <a:prstGeom prst="rect">
            <a:avLst/>
          </a:prstGeom>
        </p:spPr>
      </p:pic>
      <p:pic>
        <p:nvPicPr>
          <p:cNvPr id="7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2" r="5750" b="673"/>
          <a:stretch/>
        </p:blipFill>
        <p:spPr>
          <a:xfrm>
            <a:off x="4350585" y="5524353"/>
            <a:ext cx="1877570" cy="82794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E4ED34F-BF35-4472-A2FF-35A492BAA4B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449" y="5708340"/>
            <a:ext cx="1969135" cy="474980"/>
          </a:xfrm>
          <a:prstGeom prst="rect">
            <a:avLst/>
          </a:prstGeom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0" y="1092228"/>
            <a:ext cx="2288540" cy="279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Ministry of Natural Resources and Environment of Viet Nam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de-D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http://www.monre.gov.vn/Style%20Library/Themes/MonrePortal/Users/Images/monre-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43" y="189968"/>
            <a:ext cx="87630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Grafik 6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607" y="5395790"/>
            <a:ext cx="994115" cy="110008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0387" y="6428601"/>
            <a:ext cx="186461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Department of Climate Change</a:t>
            </a:r>
          </a:p>
        </p:txBody>
      </p:sp>
    </p:spTree>
    <p:extLst>
      <p:ext uri="{BB962C8B-B14F-4D97-AF65-F5344CB8AC3E}">
        <p14:creationId xmlns:p14="http://schemas.microsoft.com/office/powerpoint/2010/main" val="360375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4282162" y="1411102"/>
            <a:ext cx="4879120" cy="2106524"/>
            <a:chOff x="4010784" y="914400"/>
            <a:chExt cx="5192919" cy="2407399"/>
          </a:xfrm>
        </p:grpSpPr>
        <p:grpSp>
          <p:nvGrpSpPr>
            <p:cNvPr id="24" name="Group 23"/>
            <p:cNvGrpSpPr/>
            <p:nvPr/>
          </p:nvGrpSpPr>
          <p:grpSpPr>
            <a:xfrm>
              <a:off x="4010784" y="914400"/>
              <a:ext cx="1624507" cy="2373038"/>
              <a:chOff x="0" y="219895"/>
              <a:chExt cx="1624507" cy="2373038"/>
            </a:xfrm>
          </p:grpSpPr>
          <p:pic>
            <p:nvPicPr>
              <p:cNvPr id="6" name="Picture 4"/>
              <p:cNvPicPr>
                <a:picLocks noChangeAspect="1" noChangeArrowheads="1"/>
              </p:cNvPicPr>
              <p:nvPr/>
            </p:nvPicPr>
            <p:blipFill rotWithShape="1">
              <a:blip r:embed="rId2"/>
              <a:srcRect l="43705" t="11894" r="25141" b="15718"/>
              <a:stretch/>
            </p:blipFill>
            <p:spPr bwMode="auto">
              <a:xfrm>
                <a:off x="168769" y="219895"/>
                <a:ext cx="1455738" cy="1912938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" name="Rectangle 14"/>
              <p:cNvSpPr/>
              <p:nvPr/>
            </p:nvSpPr>
            <p:spPr>
              <a:xfrm>
                <a:off x="0" y="2254379"/>
                <a:ext cx="148470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NC 1 (12/2003)</a:t>
                </a:r>
                <a:endParaRPr lang="en-GB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5" name="Group 24"/>
            <p:cNvGrpSpPr/>
            <p:nvPr/>
          </p:nvGrpSpPr>
          <p:grpSpPr>
            <a:xfrm>
              <a:off x="5737963" y="914400"/>
              <a:ext cx="1511321" cy="2396332"/>
              <a:chOff x="1727179" y="209293"/>
              <a:chExt cx="1511321" cy="2396332"/>
            </a:xfrm>
          </p:grpSpPr>
          <p:pic>
            <p:nvPicPr>
              <p:cNvPr id="7" name="Picture 5"/>
              <p:cNvPicPr>
                <a:picLocks noChangeAspect="1" noChangeArrowheads="1"/>
              </p:cNvPicPr>
              <p:nvPr/>
            </p:nvPicPr>
            <p:blipFill rotWithShape="1">
              <a:blip r:embed="rId3"/>
              <a:srcRect l="36783" t="13386" r="35000" b="18890"/>
              <a:stretch/>
            </p:blipFill>
            <p:spPr bwMode="auto">
              <a:xfrm>
                <a:off x="1828800" y="209293"/>
                <a:ext cx="1409700" cy="1912938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" name="Rectangle 15"/>
              <p:cNvSpPr/>
              <p:nvPr/>
            </p:nvSpPr>
            <p:spPr>
              <a:xfrm>
                <a:off x="1727179" y="2267071"/>
                <a:ext cx="148470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NC 2 (12/2010)</a:t>
                </a:r>
                <a:endParaRPr lang="en-GB" sz="16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7465142" y="914400"/>
              <a:ext cx="1738561" cy="2407399"/>
              <a:chOff x="3373784" y="261797"/>
              <a:chExt cx="1738561" cy="2407399"/>
            </a:xfrm>
          </p:grpSpPr>
          <p:pic>
            <p:nvPicPr>
              <p:cNvPr id="13" name="Picture 12"/>
              <p:cNvPicPr>
                <a:picLocks noChangeAspect="1"/>
              </p:cNvPicPr>
              <p:nvPr/>
            </p:nvPicPr>
            <p:blipFill rotWithShape="1">
              <a:blip r:embed="rId4"/>
              <a:srcRect l="51575" r="10625"/>
              <a:stretch/>
            </p:blipFill>
            <p:spPr>
              <a:xfrm>
                <a:off x="3590024" y="261797"/>
                <a:ext cx="1311574" cy="1951774"/>
              </a:xfrm>
              <a:prstGeom prst="rect">
                <a:avLst/>
              </a:prstGeom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800" dist="38100" dir="2700000" algn="tl" rotWithShape="0">
                  <a:schemeClr val="accent5">
                    <a:alpha val="40000"/>
                  </a:schemeClr>
                </a:outerShdw>
              </a:effectLst>
            </p:spPr>
          </p:pic>
          <p:sp>
            <p:nvSpPr>
              <p:cNvPr id="17" name="Rectangle 16"/>
              <p:cNvSpPr/>
              <p:nvPr/>
            </p:nvSpPr>
            <p:spPr>
              <a:xfrm>
                <a:off x="3373784" y="2330642"/>
                <a:ext cx="1738561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NC 3 (2/2019)</a:t>
                </a:r>
              </a:p>
            </p:txBody>
          </p:sp>
        </p:grpSp>
      </p:grpSp>
      <p:grpSp>
        <p:nvGrpSpPr>
          <p:cNvPr id="30" name="Group 29"/>
          <p:cNvGrpSpPr/>
          <p:nvPr/>
        </p:nvGrpSpPr>
        <p:grpSpPr>
          <a:xfrm>
            <a:off x="4343400" y="4104747"/>
            <a:ext cx="4709909" cy="2296053"/>
            <a:chOff x="4026161" y="3989269"/>
            <a:chExt cx="5012825" cy="2623998"/>
          </a:xfrm>
        </p:grpSpPr>
        <p:grpSp>
          <p:nvGrpSpPr>
            <p:cNvPr id="23" name="Group 22"/>
            <p:cNvGrpSpPr/>
            <p:nvPr/>
          </p:nvGrpSpPr>
          <p:grpSpPr>
            <a:xfrm>
              <a:off x="4026161" y="3989269"/>
              <a:ext cx="1620957" cy="2320658"/>
              <a:chOff x="92681" y="2781243"/>
              <a:chExt cx="1620957" cy="2320658"/>
            </a:xfrm>
          </p:grpSpPr>
          <p:pic>
            <p:nvPicPr>
              <p:cNvPr id="5" name="Picture 2"/>
              <p:cNvPicPr>
                <a:picLocks noChangeAspect="1" noChangeArrowheads="1"/>
              </p:cNvPicPr>
              <p:nvPr/>
            </p:nvPicPr>
            <p:blipFill rotWithShape="1">
              <a:blip r:embed="rId5"/>
              <a:srcRect l="38774" t="19828" r="36871" b="18535"/>
              <a:stretch/>
            </p:blipFill>
            <p:spPr bwMode="auto">
              <a:xfrm>
                <a:off x="176707" y="2781243"/>
                <a:ext cx="1447800" cy="1912937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" name="Rectangle 17"/>
              <p:cNvSpPr/>
              <p:nvPr/>
            </p:nvSpPr>
            <p:spPr>
              <a:xfrm>
                <a:off x="92681" y="4763347"/>
                <a:ext cx="1620957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BUR 1 (12/2014)</a:t>
                </a:r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5842291" y="3989269"/>
              <a:ext cx="1613327" cy="2345027"/>
              <a:chOff x="1874868" y="2833078"/>
              <a:chExt cx="1613327" cy="2345027"/>
            </a:xfrm>
          </p:grpSpPr>
          <p:pic>
            <p:nvPicPr>
              <p:cNvPr id="9" name="Picture 3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1990204" y="2833078"/>
                <a:ext cx="1409700" cy="1916112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9" name="Rectangle 18"/>
              <p:cNvSpPr/>
              <p:nvPr/>
            </p:nvSpPr>
            <p:spPr>
              <a:xfrm>
                <a:off x="1874868" y="4839551"/>
                <a:ext cx="1613327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BUR 2 (11/2017)</a:t>
                </a:r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7561024" y="3989269"/>
              <a:ext cx="1477962" cy="2623998"/>
              <a:chOff x="3627544" y="2847235"/>
              <a:chExt cx="1477962" cy="2623998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3692631" y="2847235"/>
                <a:ext cx="1401762" cy="1916112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BUR3</a:t>
                </a: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3627544" y="4763347"/>
                <a:ext cx="147796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BUR 3 </a:t>
                </a:r>
                <a:br>
                  <a:rPr lang="en-US" sz="16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12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(EXPECTED 12/2020)</a:t>
                </a:r>
              </a:p>
            </p:txBody>
          </p:sp>
        </p:grpSp>
      </p:grpSp>
      <p:sp>
        <p:nvSpPr>
          <p:cNvPr id="28" name="TextBox 27"/>
          <p:cNvSpPr txBox="1"/>
          <p:nvPr/>
        </p:nvSpPr>
        <p:spPr>
          <a:xfrm>
            <a:off x="75637" y="1133356"/>
            <a:ext cx="4247675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</a:t>
            </a:r>
            <a:r>
              <a:rPr lang="en-GB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learning-by-doing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process, leaded by </a:t>
            </a:r>
            <a:r>
              <a:rPr lang="en-GB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MONRE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participated by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ine Ministries, supported by various development partners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Lesson learnt and gaps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identified and analysed after submitting each report and </a:t>
            </a:r>
            <a:r>
              <a:rPr lang="en-GB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comprehensively reviewed by Information Matters project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Involvement and ownership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sectors are improving, of subnational level needs to be enhanced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20148"/>
            <a:ext cx="9144000" cy="92017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3600" dirty="0" smtClean="0">
                <a:solidFill>
                  <a:srgbClr val="8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National experiences: </a:t>
            </a:r>
            <a:r>
              <a:rPr lang="en-US" sz="3600" dirty="0" smtClean="0">
                <a:solidFill>
                  <a:srgbClr val="8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success stories and challenges</a:t>
            </a:r>
            <a:endParaRPr lang="en-GB" sz="3600" dirty="0">
              <a:solidFill>
                <a:srgbClr val="8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235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677" r="20158" b="7037"/>
          <a:stretch/>
        </p:blipFill>
        <p:spPr>
          <a:xfrm>
            <a:off x="1092723" y="685800"/>
            <a:ext cx="6564634" cy="61119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5" y="0"/>
            <a:ext cx="9137715" cy="762000"/>
          </a:xfrm>
        </p:spPr>
        <p:txBody>
          <a:bodyPr>
            <a:normAutofit/>
          </a:bodyPr>
          <a:lstStyle/>
          <a:p>
            <a:r>
              <a:rPr lang="en-GB" sz="28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 of engagement in preparing the 3</a:t>
            </a:r>
            <a:r>
              <a:rPr lang="en-GB" sz="2800" baseline="300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rd</a:t>
            </a:r>
            <a:r>
              <a:rPr lang="en-GB" sz="28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NC</a:t>
            </a:r>
            <a:endParaRPr lang="en-GB" sz="2800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308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40" y="0"/>
            <a:ext cx="9144000" cy="1143000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Benefits of </a:t>
            </a:r>
            <a:r>
              <a:rPr lang="en-GB" sz="3600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Reporting in Viet Nam  </a:t>
            </a:r>
            <a:endParaRPr lang="en-GB" sz="3600" dirty="0">
              <a:solidFill>
                <a:srgbClr val="8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911" y="1371600"/>
            <a:ext cx="9067800" cy="45259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Raised </a:t>
            </a:r>
            <a:r>
              <a:rPr lang="en-GB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awareness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BUR, ICA process under UNFCCC and </a:t>
            </a:r>
            <a:r>
              <a:rPr lang="en-GB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aligned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international requirements with </a:t>
            </a:r>
            <a:r>
              <a:rPr lang="en-GB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national and sectorial priorities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Supported the identification of </a:t>
            </a:r>
            <a:r>
              <a:rPr lang="en-GB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own constrains and capacity building needs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Supported the </a:t>
            </a:r>
            <a:r>
              <a:rPr lang="en-GB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identification of key sectors for mitigation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action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Enhanced </a:t>
            </a:r>
            <a:r>
              <a:rPr lang="en-GB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technical capacities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reporting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GHG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inventories,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mitigation actions and on support needed and received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Laid the </a:t>
            </a:r>
            <a:r>
              <a:rPr lang="en-GB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foundations for the improvement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Viet Nam‘s key categories of the GHG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inventory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662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 needed to deal with ETF requirements</a:t>
            </a:r>
            <a:endParaRPr lang="de-DE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228600" y="1295400"/>
            <a:ext cx="8915400" cy="3816000"/>
          </a:xfrm>
        </p:spPr>
        <p:txBody>
          <a:bodyPr>
            <a:noAutofit/>
          </a:bodyPr>
          <a:lstStyle/>
          <a:p>
            <a:pPr marL="285750" indent="-28575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Legalize arrangements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GHG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inventory, BTR preparation and NDC-progress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tracking 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Continue to </a:t>
            </a:r>
            <a:r>
              <a:rPr lang="en-GB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build capacity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improve expertise for staff and experts involved in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implementation (IPCC 2006, ICA…)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Comprehensively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assess and monitor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emission level by sources to ensure completeness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double check of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GHG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inventory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Improve time series and perform higher tiers for key categories</a:t>
            </a:r>
          </a:p>
          <a:p>
            <a:pPr marL="285750" indent="-28575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Conduct GHG emissions projections</a:t>
            </a:r>
          </a:p>
          <a:p>
            <a:pPr marL="285750" indent="-28575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Report transparently on NDC description and progress tracking on NDC</a:t>
            </a:r>
          </a:p>
          <a:p>
            <a:pPr marL="285750" indent="-285750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Verification at country/sectorial and facility levels/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QA+QC</a:t>
            </a: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045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 Título"/>
          <p:cNvSpPr txBox="1">
            <a:spLocks/>
          </p:cNvSpPr>
          <p:nvPr/>
        </p:nvSpPr>
        <p:spPr>
          <a:xfrm>
            <a:off x="807995" y="2438400"/>
            <a:ext cx="73635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 for your attention!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D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 bwMode="auto">
          <a:xfrm>
            <a:off x="3923928" y="3295213"/>
            <a:ext cx="4604494" cy="1869744"/>
          </a:xfrm>
          <a:prstGeom prst="rect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de-DE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Mr. Pham Van Tan</a:t>
            </a:r>
          </a:p>
          <a:p>
            <a:r>
              <a:rPr lang="de-DE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Deputy Director General </a:t>
            </a:r>
          </a:p>
          <a:p>
            <a:r>
              <a:rPr lang="de-DE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Climate Change</a:t>
            </a:r>
          </a:p>
          <a:p>
            <a:r>
              <a:rPr lang="de-DE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Ministry of Natural Resources and Environment of Viet Nam</a:t>
            </a:r>
            <a:endParaRPr lang="de-DE" sz="1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E-Mail: pvtan11@gmail.com</a:t>
            </a:r>
          </a:p>
          <a:p>
            <a:r>
              <a:rPr lang="de-DE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Website: www.monre.gov.vn</a:t>
            </a:r>
            <a:endParaRPr lang="de-DE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226" y="218813"/>
            <a:ext cx="2047950" cy="1100081"/>
          </a:xfrm>
          <a:prstGeom prst="rect">
            <a:avLst/>
          </a:prstGeom>
        </p:spPr>
      </p:pic>
      <p:pic>
        <p:nvPicPr>
          <p:cNvPr id="16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2" r="5750" b="673"/>
          <a:stretch/>
        </p:blipFill>
        <p:spPr>
          <a:xfrm>
            <a:off x="4253601" y="5614963"/>
            <a:ext cx="1877570" cy="827944"/>
          </a:xfrm>
          <a:prstGeom prst="rect">
            <a:avLst/>
          </a:prstGeom>
        </p:spPr>
      </p:pic>
      <p:pic>
        <p:nvPicPr>
          <p:cNvPr id="17" name="Grafik 7">
            <a:extLst>
              <a:ext uri="{FF2B5EF4-FFF2-40B4-BE49-F238E27FC236}">
                <a16:creationId xmlns:a16="http://schemas.microsoft.com/office/drawing/2014/main" id="{5E4ED34F-BF35-4472-A2FF-35A492BAA4B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465" y="5798950"/>
            <a:ext cx="1969135" cy="474980"/>
          </a:xfrm>
          <a:prstGeom prst="rect">
            <a:avLst/>
          </a:prstGeom>
        </p:spPr>
      </p:pic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0" y="1092228"/>
            <a:ext cx="2288540" cy="279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ts val="1000"/>
              </a:lnSpc>
              <a:spcAft>
                <a:spcPts val="0"/>
              </a:spcAft>
            </a:pPr>
            <a:r>
              <a:rPr lang="en-US" sz="10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Ministry of Natural Resources and Environment of Viet Nam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de-D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19" name="Picture 2" descr="http://www.monre.gov.vn/Style%20Library/Themes/MonrePortal/Users/Images/monre-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43" y="189968"/>
            <a:ext cx="87630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Grafik 6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607" y="5486400"/>
            <a:ext cx="994115" cy="1100081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0" y="6553200"/>
            <a:ext cx="186461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Department of Climate Change</a:t>
            </a:r>
          </a:p>
        </p:txBody>
      </p:sp>
    </p:spTree>
    <p:extLst>
      <p:ext uri="{BB962C8B-B14F-4D97-AF65-F5344CB8AC3E}">
        <p14:creationId xmlns:p14="http://schemas.microsoft.com/office/powerpoint/2010/main" val="195454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330</Words>
  <Application>Microsoft Office PowerPoint</Application>
  <PresentationFormat>Bildschirmpräsentation (4:3)</PresentationFormat>
  <Paragraphs>42</Paragraphs>
  <Slides>6</Slides>
  <Notes>1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Larissa</vt:lpstr>
      <vt:lpstr>Viet Nam:</vt:lpstr>
      <vt:lpstr>PowerPoint-Präsentation</vt:lpstr>
      <vt:lpstr>Example of engagement in preparing the 3rd NC</vt:lpstr>
      <vt:lpstr>Benefits of Reporting in Viet Nam  </vt:lpstr>
      <vt:lpstr>Support needed to deal with ETF requirements</vt:lpstr>
      <vt:lpstr>PowerPoint-Präsentation</vt:lpstr>
    </vt:vector>
  </TitlesOfParts>
  <Company>GIZ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Lisa Herrmann</dc:creator>
  <cp:lastModifiedBy>Zarzo Fuertes, Oscar GIZ</cp:lastModifiedBy>
  <cp:revision>130</cp:revision>
  <dcterms:created xsi:type="dcterms:W3CDTF">2014-05-19T07:04:46Z</dcterms:created>
  <dcterms:modified xsi:type="dcterms:W3CDTF">2019-06-20T14:40:17Z</dcterms:modified>
</cp:coreProperties>
</file>