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2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Herrmann" initials="giz" lastIdx="3" clrIdx="0"/>
  <p:cmAuthor id="1" name="Magdanz, Janina GIZ" initials="MJG" lastIdx="2" clrIdx="1"/>
  <p:cmAuthor id="2" name="Oscar Zarzo Fuertes" initials="giz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178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CD9B9-EC1E-4D8F-BF27-E997B3598976}" type="datetimeFigureOut">
              <a:rPr lang="de-DE" smtClean="0"/>
              <a:t>21.06.2019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00E90-3B6D-44CC-AD2C-AFB5436E26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02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/>
            <a:r>
              <a:rPr lang="en-US" b="1" dirty="0" err="1" smtClean="0">
                <a:solidFill>
                  <a:schemeClr val="tx2"/>
                </a:solidFill>
              </a:rPr>
              <a:t>fBUR</a:t>
            </a:r>
            <a:endParaRPr lang="en-US" b="1" dirty="0" smtClean="0">
              <a:solidFill>
                <a:schemeClr val="tx2"/>
              </a:solidFill>
            </a:endParaRPr>
          </a:p>
          <a:p>
            <a:pPr lvl="0" algn="l"/>
            <a:r>
              <a:rPr lang="en-US" dirty="0" smtClean="0">
                <a:solidFill>
                  <a:schemeClr val="tx2"/>
                </a:solidFill>
              </a:rPr>
              <a:t>Design of the structures for national reporting;</a:t>
            </a:r>
          </a:p>
          <a:p>
            <a:pPr lvl="0" algn="l"/>
            <a:r>
              <a:rPr lang="en-US" dirty="0" smtClean="0">
                <a:solidFill>
                  <a:schemeClr val="tx2"/>
                </a:solidFill>
              </a:rPr>
              <a:t>Support on developing the Roadmap for establishing the MRV System;</a:t>
            </a:r>
          </a:p>
          <a:p>
            <a:pPr lvl="0" algn="l"/>
            <a:r>
              <a:rPr lang="en-US" dirty="0" smtClean="0">
                <a:solidFill>
                  <a:schemeClr val="tx2"/>
                </a:solidFill>
              </a:rPr>
              <a:t>Inputs for designing and developing the electronic platform for reporting mitigation actions.</a:t>
            </a:r>
          </a:p>
          <a:p>
            <a:pPr lvl="0" algn="l"/>
            <a:endParaRPr lang="en-US" dirty="0" smtClean="0">
              <a:solidFill>
                <a:schemeClr val="tx2"/>
              </a:solidFill>
            </a:endParaRPr>
          </a:p>
          <a:p>
            <a:pPr lvl="0"/>
            <a:r>
              <a:rPr lang="en-US" b="1" dirty="0" smtClean="0">
                <a:solidFill>
                  <a:schemeClr val="bg1"/>
                </a:solidFill>
              </a:rPr>
              <a:t>ICAT: Establishment of the MRV System</a:t>
            </a:r>
          </a:p>
          <a:p>
            <a:pPr lvl="0"/>
            <a:endParaRPr lang="en-US" b="1" dirty="0" smtClean="0">
              <a:solidFill>
                <a:schemeClr val="bg1"/>
              </a:solidFill>
            </a:endParaRPr>
          </a:p>
          <a:p>
            <a:pPr lvl="0"/>
            <a:r>
              <a:rPr lang="en-US" b="1" dirty="0" smtClean="0">
                <a:solidFill>
                  <a:schemeClr val="tx2"/>
                </a:solidFill>
              </a:rPr>
              <a:t>NDC Update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NDC tracking instrument through the MRV System</a:t>
            </a:r>
          </a:p>
          <a:p>
            <a:pPr lvl="1"/>
            <a:r>
              <a:rPr lang="en-US" b="1" dirty="0" smtClean="0">
                <a:solidFill>
                  <a:schemeClr val="tx2"/>
                </a:solidFill>
              </a:rPr>
              <a:t>Sectoral MRV</a:t>
            </a:r>
          </a:p>
          <a:p>
            <a:pPr lvl="1"/>
            <a:r>
              <a:rPr lang="en-US" b="0" dirty="0" smtClean="0">
                <a:solidFill>
                  <a:schemeClr val="tx2"/>
                </a:solidFill>
              </a:rPr>
              <a:t>Support developing the Waste MRV</a:t>
            </a:r>
          </a:p>
          <a:p>
            <a:pPr lvl="1"/>
            <a:r>
              <a:rPr lang="en-US" b="0" dirty="0" smtClean="0">
                <a:solidFill>
                  <a:schemeClr val="tx2"/>
                </a:solidFill>
              </a:rPr>
              <a:t>Support developing the Cement MRV</a:t>
            </a:r>
          </a:p>
          <a:p>
            <a:pPr lvl="1"/>
            <a:r>
              <a:rPr lang="en-US" b="0" dirty="0" smtClean="0">
                <a:solidFill>
                  <a:schemeClr val="tx2"/>
                </a:solidFill>
              </a:rPr>
              <a:t>Support developing the Electricity Generation MRV</a:t>
            </a:r>
          </a:p>
          <a:p>
            <a:pPr lvl="1"/>
            <a:r>
              <a:rPr lang="en-US" b="0" dirty="0" smtClean="0">
                <a:solidFill>
                  <a:schemeClr val="tx2"/>
                </a:solidFill>
              </a:rPr>
              <a:t>Design of the sectoral MRV systems</a:t>
            </a:r>
          </a:p>
          <a:p>
            <a:pPr lvl="1"/>
            <a:endParaRPr lang="en-US" b="0" dirty="0" smtClean="0"/>
          </a:p>
          <a:p>
            <a:pPr lvl="1"/>
            <a:r>
              <a:rPr lang="en-US" b="1" dirty="0" smtClean="0">
                <a:solidFill>
                  <a:schemeClr val="tx2"/>
                </a:solidFill>
              </a:rPr>
              <a:t>Other transparency initiatives</a:t>
            </a:r>
          </a:p>
          <a:p>
            <a:pPr lvl="1"/>
            <a:endParaRPr lang="en-US" b="0" dirty="0" smtClean="0">
              <a:solidFill>
                <a:schemeClr val="tx1"/>
              </a:solidFill>
            </a:endParaRPr>
          </a:p>
          <a:p>
            <a:pPr lvl="0" algn="l"/>
            <a:endParaRPr lang="en-US" dirty="0" smtClean="0">
              <a:solidFill>
                <a:schemeClr val="tx2"/>
              </a:solidFill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00E90-3B6D-44CC-AD2C-AFB5436E26C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96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00E90-3B6D-44CC-AD2C-AFB5436E26C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9897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00E90-3B6D-44CC-AD2C-AFB5436E26C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14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3"/>
            <a:ext cx="2924237" cy="705331"/>
          </a:xfrm>
          <a:prstGeom prst="rect">
            <a:avLst/>
          </a:prstGeom>
        </p:spPr>
      </p:pic>
      <p:pic>
        <p:nvPicPr>
          <p:cNvPr id="13" name="Grafik 12" descr="C:\Users\orschu_kir\AppData\Local\Microsoft\Windows\Temporary Internet Files\Content.Word\BMUB_Office_en_on behalf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33" y="5588045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 descr="GIZ-Logo mit Bezeichnung.JP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21873" y="5825432"/>
            <a:ext cx="2346960" cy="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5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9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45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6989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3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98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Grafik 5" descr="C:\Users\orschu_kir\AppData\Local\Microsoft\Windows\Temporary Internet Files\Content.Word\BMUB_Office_en_on behalf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36" y="5613400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GIZ-Logo mit Bezeichnung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73911" y="5873180"/>
            <a:ext cx="2346960" cy="60452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71" y="404663"/>
            <a:ext cx="3283929" cy="79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9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4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3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3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6B160-8062-4EE1-889A-57376F4D10F3}" type="datetimeFigureOut">
              <a:rPr lang="de-DE" smtClean="0"/>
              <a:pPr/>
              <a:t>21.06.2019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58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hyperlink" Target="mailto:f.grullon@cambioclimatico.gob.do" TargetMode="Externa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9212" y="1891018"/>
            <a:ext cx="7772400" cy="1470025"/>
          </a:xfrm>
        </p:spPr>
        <p:txBody>
          <a:bodyPr>
            <a:normAutofit/>
          </a:bodyPr>
          <a:lstStyle/>
          <a:p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Dominican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Republic</a:t>
            </a:r>
            <a:endParaRPr lang="de-DE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0620" y="2667000"/>
            <a:ext cx="8702760" cy="2438400"/>
          </a:xfrm>
        </p:spPr>
        <p:txBody>
          <a:bodyPr>
            <a:noAutofit/>
          </a:bodyPr>
          <a:lstStyle/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Country Case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Side Event at SB50 | 21 June 2019</a:t>
            </a:r>
          </a:p>
        </p:txBody>
      </p:sp>
      <p:pic>
        <p:nvPicPr>
          <p:cNvPr id="7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638414" y="5924878"/>
            <a:ext cx="1877570" cy="8279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101360"/>
            <a:ext cx="1969135" cy="4749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4" y="146661"/>
            <a:ext cx="4038600" cy="1837118"/>
          </a:xfrm>
          <a:prstGeom prst="rect">
            <a:avLst/>
          </a:prstGeom>
        </p:spPr>
      </p:pic>
      <p:pic>
        <p:nvPicPr>
          <p:cNvPr id="9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47" y="509769"/>
            <a:ext cx="2047950" cy="110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5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experiences with the current MRV framework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US" sz="2400" dirty="0"/>
              <a:t>Challenges and Success Stories: How to Engage Various Sectors and the Subnational </a:t>
            </a:r>
            <a:r>
              <a:rPr lang="en-US" sz="2400" dirty="0" smtClean="0"/>
              <a:t>Level</a:t>
            </a:r>
            <a:endParaRPr lang="de-DE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1278" y="169941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Information Matters (IM) </a:t>
            </a:r>
            <a:r>
              <a:rPr lang="en-US" sz="2400" dirty="0"/>
              <a:t>outcomes gave first assessment of the national framework </a:t>
            </a:r>
            <a:r>
              <a:rPr lang="en-US" sz="2400" dirty="0" smtClean="0"/>
              <a:t>for designing a MRV </a:t>
            </a:r>
            <a:r>
              <a:rPr lang="en-US" sz="2400" dirty="0"/>
              <a:t>system through an </a:t>
            </a:r>
            <a:r>
              <a:rPr lang="en-US" sz="2400" dirty="0" smtClean="0"/>
              <a:t>established </a:t>
            </a:r>
            <a:r>
              <a:rPr lang="en-US" sz="2400" dirty="0"/>
              <a:t>dialogue platform and capacity building activities. </a:t>
            </a:r>
            <a:endParaRPr lang="en-US" sz="2400" dirty="0" smtClean="0"/>
          </a:p>
          <a:p>
            <a:r>
              <a:rPr lang="en-US" sz="2400" dirty="0" smtClean="0"/>
              <a:t>ICAT scope has focused on the developing of institutional arrangements of the architecture of the national transparency framework of DR through the MRV components, including the area of support.</a:t>
            </a:r>
          </a:p>
          <a:p>
            <a:r>
              <a:rPr lang="en-US" sz="2400" dirty="0" smtClean="0"/>
              <a:t>Private sector engagement to the NDC and the Paris Agreement + SDGs. </a:t>
            </a:r>
          </a:p>
          <a:p>
            <a:r>
              <a:rPr lang="en-US" sz="2400" dirty="0" smtClean="0"/>
              <a:t>Challenges remains on the internal procedures and coordination within the institutions to generate, monitor and report the required data (subnational and national level).</a:t>
            </a:r>
          </a:p>
          <a:p>
            <a:r>
              <a:rPr lang="en-US" sz="2400" dirty="0" smtClean="0"/>
              <a:t>Sufficient resources to maintain the sustainability.  </a:t>
            </a:r>
          </a:p>
          <a:p>
            <a:endParaRPr lang="en-US" sz="2400" dirty="0" smtClean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791200"/>
            <a:ext cx="1676400" cy="8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6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benefits of a robust transparency system</a:t>
            </a:r>
            <a:endParaRPr lang="de-DE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8101" y="1341438"/>
            <a:ext cx="8229600" cy="513556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Stronger governance for NDC implementation while ensuring sustainable development (institutional </a:t>
            </a:r>
            <a:r>
              <a:rPr lang="de-DE" sz="2400" dirty="0" err="1" smtClean="0"/>
              <a:t>streghtening</a:t>
            </a:r>
            <a:r>
              <a:rPr lang="de-DE" sz="2400" dirty="0" smtClean="0"/>
              <a:t>)</a:t>
            </a:r>
            <a:endParaRPr lang="de-DE" sz="2400" dirty="0" smtClean="0"/>
          </a:p>
          <a:p>
            <a:r>
              <a:rPr lang="de-DE" sz="2400" dirty="0" smtClean="0"/>
              <a:t>Clear institutional arrangements and enhanced coordination of all </a:t>
            </a:r>
            <a:r>
              <a:rPr lang="de-DE" sz="2400" dirty="0" err="1" smtClean="0"/>
              <a:t>stakeholders</a:t>
            </a:r>
            <a:endParaRPr lang="de-DE" sz="2400" dirty="0" smtClean="0"/>
          </a:p>
          <a:p>
            <a:r>
              <a:rPr lang="de-DE" sz="2400" dirty="0" smtClean="0"/>
              <a:t>Designing and implementing stronger </a:t>
            </a:r>
            <a:r>
              <a:rPr lang="de-DE" sz="2400" dirty="0" err="1" smtClean="0"/>
              <a:t>public</a:t>
            </a:r>
            <a:r>
              <a:rPr lang="de-DE" sz="2400" dirty="0" smtClean="0"/>
              <a:t> </a:t>
            </a:r>
            <a:r>
              <a:rPr lang="de-DE" sz="2400" dirty="0" err="1" smtClean="0"/>
              <a:t>policies</a:t>
            </a:r>
            <a:r>
              <a:rPr lang="de-DE" sz="2400" dirty="0" smtClean="0"/>
              <a:t> </a:t>
            </a:r>
            <a:r>
              <a:rPr lang="de-DE" sz="2400" dirty="0" smtClean="0"/>
              <a:t>that integrate all socio-economic sectors in the national </a:t>
            </a:r>
            <a:r>
              <a:rPr lang="de-DE" sz="2400" dirty="0" err="1" smtClean="0"/>
              <a:t>planning</a:t>
            </a:r>
            <a:r>
              <a:rPr lang="de-DE" sz="2400" dirty="0" smtClean="0"/>
              <a:t> </a:t>
            </a:r>
            <a:r>
              <a:rPr lang="de-DE" sz="2400" dirty="0" err="1" smtClean="0"/>
              <a:t>proccess</a:t>
            </a:r>
            <a:endParaRPr lang="de-DE" sz="2400" dirty="0" smtClean="0"/>
          </a:p>
          <a:p>
            <a:r>
              <a:rPr lang="de-DE" sz="2400" dirty="0" smtClean="0"/>
              <a:t>Stronger Public-Private partnership</a:t>
            </a:r>
            <a:endParaRPr lang="de-DE" sz="2400" dirty="0"/>
          </a:p>
          <a:p>
            <a:r>
              <a:rPr lang="de-DE" sz="2400" dirty="0" smtClean="0"/>
              <a:t>Quality data for compliance </a:t>
            </a:r>
            <a:r>
              <a:rPr lang="de-DE" sz="2400" dirty="0"/>
              <a:t>through </a:t>
            </a:r>
            <a:r>
              <a:rPr lang="es-ES" sz="2400" dirty="0"/>
              <a:t>standardized</a:t>
            </a:r>
            <a:r>
              <a:rPr lang="de-DE" sz="2400" dirty="0"/>
              <a:t> pr</a:t>
            </a:r>
            <a:r>
              <a:rPr lang="de-DE" sz="2400" dirty="0" smtClean="0"/>
              <a:t>ocesses (electronic platform)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791200"/>
            <a:ext cx="1676400" cy="8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0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needed to deal with ETF requirements</a:t>
            </a:r>
            <a:r>
              <a:rPr lang="en-GB" sz="2400" dirty="0"/>
              <a:t/>
            </a:r>
            <a:br>
              <a:rPr lang="en-GB" sz="2400" dirty="0"/>
            </a:br>
            <a:endParaRPr lang="de-DE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NDC update </a:t>
            </a:r>
          </a:p>
          <a:p>
            <a:r>
              <a:rPr lang="de-DE" sz="2400" dirty="0" smtClean="0"/>
              <a:t>Expand the mitigation actions electronic platfrom registry, to include all the elements for the </a:t>
            </a:r>
            <a:r>
              <a:rPr lang="de-DE" sz="2400" dirty="0"/>
              <a:t>ETF (NDC </a:t>
            </a:r>
            <a:r>
              <a:rPr lang="de-DE" sz="2400" dirty="0" smtClean="0"/>
              <a:t>data tracking</a:t>
            </a:r>
            <a:r>
              <a:rPr lang="de-DE" sz="2400" dirty="0"/>
              <a:t>= </a:t>
            </a:r>
            <a:r>
              <a:rPr lang="de-DE" sz="2400" dirty="0" smtClean="0"/>
              <a:t>mitigation, adaptation</a:t>
            </a:r>
            <a:r>
              <a:rPr lang="de-DE" sz="2400" dirty="0"/>
              <a:t>, means of </a:t>
            </a:r>
            <a:r>
              <a:rPr lang="de-DE" sz="2400" dirty="0" smtClean="0"/>
              <a:t>implementation)</a:t>
            </a:r>
          </a:p>
          <a:p>
            <a:r>
              <a:rPr lang="de-DE" sz="2400" dirty="0" smtClean="0"/>
              <a:t>Establishment </a:t>
            </a:r>
            <a:r>
              <a:rPr lang="de-DE" sz="2400" dirty="0"/>
              <a:t>of NDC tracking through the MRV </a:t>
            </a:r>
            <a:r>
              <a:rPr lang="de-DE" sz="2400" dirty="0" smtClean="0"/>
              <a:t>System</a:t>
            </a:r>
            <a:endParaRPr lang="de-DE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791200"/>
            <a:ext cx="1676400" cy="8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16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26" y="520208"/>
            <a:ext cx="2047950" cy="1100081"/>
          </a:xfrm>
          <a:prstGeom prst="rect">
            <a:avLst/>
          </a:prstGeom>
        </p:spPr>
      </p:pic>
      <p:pic>
        <p:nvPicPr>
          <p:cNvPr id="7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638414" y="5924878"/>
            <a:ext cx="1877570" cy="8279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101360"/>
            <a:ext cx="1969135" cy="474980"/>
          </a:xfrm>
          <a:prstGeom prst="rect">
            <a:avLst/>
          </a:prstGeom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990600" y="2418238"/>
            <a:ext cx="7363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de-DE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dirty="0"/>
              <a:t/>
            </a:r>
            <a:br>
              <a:rPr lang="en-US" dirty="0"/>
            </a:br>
            <a:endParaRPr lang="es-DO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1143000" y="3352800"/>
            <a:ext cx="7156822" cy="2250744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b="1" dirty="0" smtClean="0">
                <a:solidFill>
                  <a:srgbClr val="C00000"/>
                </a:solidFill>
              </a:rPr>
              <a:t>Mrs. Jeniffer Hanna </a:t>
            </a:r>
          </a:p>
          <a:p>
            <a:pPr algn="ctr"/>
            <a:r>
              <a:rPr lang="de-DE" b="1" dirty="0" smtClean="0">
                <a:solidFill>
                  <a:srgbClr val="C00000"/>
                </a:solidFill>
              </a:rPr>
              <a:t>Head of Planning and Development</a:t>
            </a:r>
          </a:p>
          <a:p>
            <a:pPr algn="ctr"/>
            <a:r>
              <a:rPr lang="de-DE" b="1" dirty="0" smtClean="0">
                <a:solidFill>
                  <a:srgbClr val="C00000"/>
                </a:solidFill>
              </a:rPr>
              <a:t>National Council for Climate Change and Clean Development Mechanism </a:t>
            </a:r>
          </a:p>
          <a:p>
            <a:pPr algn="ctr"/>
            <a:endParaRPr lang="de-DE" b="1" dirty="0" smtClean="0">
              <a:solidFill>
                <a:srgbClr val="C00000"/>
              </a:solidFill>
              <a:hlinkClick r:id="rId5"/>
            </a:endParaRPr>
          </a:p>
          <a:p>
            <a:pPr algn="ctr"/>
            <a:r>
              <a:rPr lang="de-DE" b="1" dirty="0" smtClean="0">
                <a:solidFill>
                  <a:srgbClr val="C00000"/>
                </a:solidFill>
                <a:hlinkClick r:id="rId5"/>
              </a:rPr>
              <a:t>j.hanna@cambioclimatico.god.do;</a:t>
            </a:r>
          </a:p>
          <a:p>
            <a:pPr algn="ctr"/>
            <a:r>
              <a:rPr lang="de-DE" b="1" dirty="0" smtClean="0">
                <a:solidFill>
                  <a:srgbClr val="C00000"/>
                </a:solidFill>
                <a:hlinkClick r:id="rId5"/>
              </a:rPr>
              <a:t> despacho@cambioclimatico.gob.do</a:t>
            </a:r>
          </a:p>
          <a:p>
            <a:pPr algn="ctr"/>
            <a:endParaRPr lang="de-DE" b="1" dirty="0" smtClean="0">
              <a:solidFill>
                <a:srgbClr val="C00000"/>
              </a:solidFill>
              <a:hlinkClick r:id="rId5"/>
            </a:endParaRPr>
          </a:p>
          <a:p>
            <a:pPr algn="ctr"/>
            <a:r>
              <a:rPr lang="de-DE" b="1" dirty="0" smtClean="0">
                <a:solidFill>
                  <a:srgbClr val="C00000"/>
                </a:solidFill>
                <a:hlinkClick r:id="rId5"/>
              </a:rPr>
              <a:t> www.cambioclimatico.gob.do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8" y="285202"/>
            <a:ext cx="2590800" cy="13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461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324</Words>
  <Application>Microsoft Office PowerPoint</Application>
  <PresentationFormat>Bildschirmpräsentation (4:3)</PresentationFormat>
  <Paragraphs>49</Paragraphs>
  <Slides>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Larissa</vt:lpstr>
      <vt:lpstr>Dominican Republic</vt:lpstr>
      <vt:lpstr> National experiences with the current MRV framework Challenges and Success Stories: How to Engage Various Sectors and the Subnational Level</vt:lpstr>
      <vt:lpstr>National benefits of a robust transparency system</vt:lpstr>
      <vt:lpstr> Support needed to deal with ETF requirements </vt:lpstr>
      <vt:lpstr>PowerPoint-Präsentation</vt:lpstr>
    </vt:vector>
  </TitlesOfParts>
  <Company>GIZ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Lisa Herrmann</dc:creator>
  <cp:lastModifiedBy>Zarzo Fuertes, Oscar GIZ</cp:lastModifiedBy>
  <cp:revision>112</cp:revision>
  <dcterms:created xsi:type="dcterms:W3CDTF">2014-05-19T07:04:46Z</dcterms:created>
  <dcterms:modified xsi:type="dcterms:W3CDTF">2019-06-21T13:46:44Z</dcterms:modified>
</cp:coreProperties>
</file>